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1" r:id="rId2"/>
    <p:sldId id="262" r:id="rId3"/>
    <p:sldId id="257" r:id="rId4"/>
    <p:sldId id="264" r:id="rId5"/>
    <p:sldId id="258" r:id="rId6"/>
    <p:sldId id="259" r:id="rId7"/>
    <p:sldId id="267" r:id="rId8"/>
    <p:sldId id="260" r:id="rId9"/>
    <p:sldId id="263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ctor Losser" initials="VL" lastIdx="1" clrIdx="0">
    <p:extLst>
      <p:ext uri="{19B8F6BF-5375-455C-9EA6-DF929625EA0E}">
        <p15:presenceInfo xmlns:p15="http://schemas.microsoft.com/office/powerpoint/2012/main" userId="2ae5a10e6e6d9a8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DB0612"/>
    <a:srgbClr val="D34817"/>
    <a:srgbClr val="B4B3B3"/>
    <a:srgbClr val="7F7F7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0789" autoAdjust="0"/>
  </p:normalViewPr>
  <p:slideViewPr>
    <p:cSldViewPr snapToGrid="0">
      <p:cViewPr varScale="1">
        <p:scale>
          <a:sx n="74" d="100"/>
          <a:sy n="74" d="100"/>
        </p:scale>
        <p:origin x="10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16T12:07:49.811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1A62D-9805-4A79-847E-47299F832D06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15543-7DAC-45B1-83B1-72E3E3112C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887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Exia</a:t>
            </a:r>
            <a:r>
              <a:rPr lang="fr-FR" dirty="0"/>
              <a:t> </a:t>
            </a:r>
            <a:r>
              <a:rPr lang="fr-FR" dirty="0" err="1"/>
              <a:t>Saver</a:t>
            </a:r>
            <a:r>
              <a:rPr lang="fr-FR" dirty="0"/>
              <a:t> :</a:t>
            </a:r>
          </a:p>
          <a:p>
            <a:pPr marL="171450" indent="-171450">
              <a:buFontTx/>
              <a:buChar char="-"/>
            </a:pPr>
            <a:r>
              <a:rPr lang="fr-FR" dirty="0"/>
              <a:t>Variable</a:t>
            </a:r>
            <a:r>
              <a:rPr lang="fr-FR" baseline="0" dirty="0"/>
              <a:t> d’environnement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Parcours répertoire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5 images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Tri</a:t>
            </a:r>
          </a:p>
          <a:p>
            <a:pPr marL="171450" indent="-171450">
              <a:buFontTx/>
              <a:buChar char="-"/>
            </a:pPr>
            <a:endParaRPr lang="fr-FR" baseline="0" dirty="0"/>
          </a:p>
          <a:p>
            <a:pPr marL="0" indent="0">
              <a:buFontTx/>
              <a:buNone/>
            </a:pPr>
            <a:r>
              <a:rPr lang="fr-FR" baseline="0" dirty="0"/>
              <a:t>Type statique :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Fork</a:t>
            </a:r>
          </a:p>
          <a:p>
            <a:pPr marL="0" indent="0">
              <a:buFontTx/>
              <a:buNone/>
            </a:pPr>
            <a:endParaRPr lang="fr-FR" baseline="0" dirty="0"/>
          </a:p>
          <a:p>
            <a:pPr marL="0" indent="0">
              <a:buFontTx/>
              <a:buNone/>
            </a:pPr>
            <a:r>
              <a:rPr lang="fr-FR" baseline="0" dirty="0"/>
              <a:t>Code :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Commenté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15543-7DAC-45B1-83B1-72E3E3112C8D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2864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Exia</a:t>
            </a:r>
            <a:r>
              <a:rPr lang="fr-FR" dirty="0"/>
              <a:t> </a:t>
            </a:r>
            <a:r>
              <a:rPr lang="fr-FR" dirty="0" err="1"/>
              <a:t>Saver</a:t>
            </a:r>
            <a:r>
              <a:rPr lang="fr-FR" dirty="0"/>
              <a:t> :</a:t>
            </a:r>
          </a:p>
          <a:p>
            <a:pPr marL="171450" indent="-171450">
              <a:buFontTx/>
              <a:buChar char="-"/>
            </a:pPr>
            <a:r>
              <a:rPr lang="fr-FR" dirty="0"/>
              <a:t>Variable</a:t>
            </a:r>
            <a:r>
              <a:rPr lang="fr-FR" baseline="0" dirty="0"/>
              <a:t> d’environnement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Parcours répertoire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5 images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Tri</a:t>
            </a:r>
          </a:p>
          <a:p>
            <a:pPr marL="171450" indent="-171450">
              <a:buFontTx/>
              <a:buChar char="-"/>
            </a:pPr>
            <a:endParaRPr lang="fr-FR" baseline="0" dirty="0"/>
          </a:p>
          <a:p>
            <a:pPr marL="0" indent="0">
              <a:buFontTx/>
              <a:buNone/>
            </a:pPr>
            <a:r>
              <a:rPr lang="fr-FR" baseline="0" dirty="0"/>
              <a:t>Type statique :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Fork</a:t>
            </a:r>
          </a:p>
          <a:p>
            <a:pPr marL="0" indent="0">
              <a:buFontTx/>
              <a:buNone/>
            </a:pPr>
            <a:endParaRPr lang="fr-FR" baseline="0" dirty="0"/>
          </a:p>
          <a:p>
            <a:pPr marL="0" indent="0">
              <a:buFontTx/>
              <a:buNone/>
            </a:pPr>
            <a:r>
              <a:rPr lang="fr-FR" baseline="0" dirty="0"/>
              <a:t>Code :</a:t>
            </a:r>
          </a:p>
          <a:p>
            <a:pPr marL="171450" indent="-171450">
              <a:buFontTx/>
              <a:buChar char="-"/>
            </a:pPr>
            <a:r>
              <a:rPr lang="fr-FR" baseline="0" dirty="0"/>
              <a:t>Commenté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15543-7DAC-45B1-83B1-72E3E3112C8D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2048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15543-7DAC-45B1-83B1-72E3E3112C8D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254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6604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7613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1338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5392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4637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2955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908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261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4090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6639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523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8E6EC-ABAB-4DBF-9762-D1D629F687BE}" type="datetimeFigureOut">
              <a:rPr lang="fr-FR" smtClean="0"/>
              <a:t>16/12/2016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3528D-C3F4-47C5-B50E-FDDD480B99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719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1" y="-4"/>
            <a:ext cx="9749017" cy="891989"/>
          </a:xfrm>
        </p:spPr>
        <p:txBody>
          <a:bodyPr>
            <a:normAutofit/>
          </a:bodyPr>
          <a:lstStyle/>
          <a:p>
            <a:r>
              <a:rPr lang="fr-FR" sz="5400" b="1" dirty="0">
                <a:solidFill>
                  <a:schemeClr val="bg1"/>
                </a:solidFill>
              </a:rPr>
              <a:t>PROJET </a:t>
            </a:r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02" y="66915"/>
            <a:ext cx="1452359" cy="75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1" y="6380946"/>
            <a:ext cx="1216727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500" dirty="0">
                <a:solidFill>
                  <a:schemeClr val="bg1">
                    <a:lumMod val="50000"/>
                  </a:schemeClr>
                </a:solidFill>
              </a:rPr>
              <a:t>Victor LOSSER, Yoann INQUIMBERT, Sofiane BENSLIMANE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6096000" y="-10698"/>
            <a:ext cx="2672156" cy="88130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98884" y="2225419"/>
            <a:ext cx="511514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To 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be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 “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ScreenSaver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”  or not to 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be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.  </a:t>
            </a:r>
          </a:p>
          <a:p>
            <a:pPr algn="ctr"/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This 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is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 the  </a:t>
            </a:r>
            <a:r>
              <a:rPr lang="fr-FR" sz="6000" dirty="0" err="1">
                <a:latin typeface="Mistral" panose="03090702030407020403" pitchFamily="66" charset="0"/>
                <a:cs typeface="Courier New" panose="02070309020205020404" pitchFamily="49" charset="0"/>
              </a:rPr>
              <a:t>project</a:t>
            </a:r>
            <a:r>
              <a:rPr lang="fr-FR" sz="6000" dirty="0">
                <a:latin typeface="Mistral" panose="03090702030407020403" pitchFamily="66" charset="0"/>
                <a:cs typeface="Courier New" panose="02070309020205020404" pitchFamily="49" charset="0"/>
              </a:rPr>
              <a:t> !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4024" y="-20121"/>
            <a:ext cx="977976" cy="932222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963" y="1254883"/>
            <a:ext cx="3329664" cy="2210209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857305">
            <a:off x="2387716" y="3951576"/>
            <a:ext cx="2963332" cy="1942884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1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227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CONCLUSION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95388" cy="370748"/>
            <a:chOff x="78873" y="997585"/>
            <a:chExt cx="10795388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234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B0612"/>
                  </a:solidFill>
                </a:rPr>
                <a:t>Conclusion</a:t>
              </a:r>
              <a:endParaRPr lang="fr-FR" b="1" dirty="0">
                <a:solidFill>
                  <a:srgbClr val="DB0612"/>
                </a:solidFill>
              </a:endParaRPr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21" name="Groupe 20"/>
          <p:cNvGrpSpPr/>
          <p:nvPr/>
        </p:nvGrpSpPr>
        <p:grpSpPr>
          <a:xfrm>
            <a:off x="1180234" y="1425907"/>
            <a:ext cx="9831531" cy="400110"/>
            <a:chOff x="142681" y="1567543"/>
            <a:chExt cx="9831531" cy="400110"/>
          </a:xfrm>
        </p:grpSpPr>
        <p:sp>
          <p:nvSpPr>
            <p:cNvPr id="22" name="ZoneTexte 21"/>
            <p:cNvSpPr txBox="1"/>
            <p:nvPr/>
          </p:nvSpPr>
          <p:spPr>
            <a:xfrm>
              <a:off x="142681" y="1567543"/>
              <a:ext cx="38881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Atouts et difficultés rencontrées</a:t>
              </a:r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4568695" y="1567543"/>
              <a:ext cx="31365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Perspectives d’évolution</a:t>
              </a:r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8161175" y="1567543"/>
              <a:ext cx="18130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Bilan global</a:t>
              </a:r>
            </a:p>
          </p:txBody>
        </p:sp>
      </p:grpSp>
      <p:cxnSp>
        <p:nvCxnSpPr>
          <p:cNvPr id="25" name="Connecteur droit 24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9" name="Connecteur droit 28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2122646" y="2414545"/>
            <a:ext cx="76834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Réalisation du type interactif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D’autres propositions de statistiques, tels que des tris plus poussés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Images en couleur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6248" y="2277503"/>
            <a:ext cx="2848453" cy="1204078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9816" y="4330752"/>
            <a:ext cx="3642003" cy="22056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32606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ZoneTexte 26"/>
          <p:cNvSpPr txBox="1"/>
          <p:nvPr/>
        </p:nvSpPr>
        <p:spPr>
          <a:xfrm>
            <a:off x="9927771" y="-138787"/>
            <a:ext cx="11424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CONCLUSION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95388" cy="370748"/>
            <a:chOff x="78873" y="997585"/>
            <a:chExt cx="10795388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234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B0612"/>
                  </a:solidFill>
                </a:rPr>
                <a:t>Conclusion</a:t>
              </a:r>
              <a:endParaRPr lang="fr-FR" b="1" dirty="0">
                <a:solidFill>
                  <a:srgbClr val="DB0612"/>
                </a:solidFill>
              </a:endParaRPr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21" name="Groupe 20"/>
          <p:cNvGrpSpPr/>
          <p:nvPr/>
        </p:nvGrpSpPr>
        <p:grpSpPr>
          <a:xfrm>
            <a:off x="1180234" y="1425907"/>
            <a:ext cx="9831531" cy="400110"/>
            <a:chOff x="142681" y="1567543"/>
            <a:chExt cx="9831531" cy="400110"/>
          </a:xfrm>
        </p:grpSpPr>
        <p:sp>
          <p:nvSpPr>
            <p:cNvPr id="22" name="ZoneTexte 21"/>
            <p:cNvSpPr txBox="1"/>
            <p:nvPr/>
          </p:nvSpPr>
          <p:spPr>
            <a:xfrm>
              <a:off x="142681" y="1567543"/>
              <a:ext cx="38881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Atouts et difficultés rencontrées</a:t>
              </a:r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4568695" y="1567543"/>
              <a:ext cx="31365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Perspectives d’évolution</a:t>
              </a:r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8161175" y="1567543"/>
              <a:ext cx="18130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Bilan global</a:t>
              </a:r>
            </a:p>
          </p:txBody>
        </p:sp>
      </p:grpSp>
      <p:cxnSp>
        <p:nvCxnSpPr>
          <p:cNvPr id="25" name="Connecteur droit 24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 rot="16200000">
            <a:off x="9342638" y="207467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9" name="Connecteur droit 28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2781148" y="2429100"/>
            <a:ext cx="6588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000" dirty="0"/>
              <a:t>Travail collaboratif sur toute une semaine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000" dirty="0"/>
              <a:t>Réalisation d’un (premier) projet concret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000" dirty="0"/>
              <a:t>Réalisation d’un programme en C complexe et totalement fonctionnel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000" dirty="0"/>
              <a:t>Projet mené à bien malgré une absence conséquente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5642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68580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0000" b="1" dirty="0">
                <a:solidFill>
                  <a:schemeClr val="bg1"/>
                </a:solidFill>
              </a:rPr>
              <a:t>AVEZ-VOUS DES QUESTIONS ?</a:t>
            </a:r>
          </a:p>
        </p:txBody>
      </p: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39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891985"/>
            <a:ext cx="12192000" cy="5966015"/>
          </a:xfrm>
          <a:prstGeom prst="rect">
            <a:avLst/>
          </a:prstGeom>
          <a:solidFill>
            <a:srgbClr val="B4B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-4"/>
            <a:ext cx="12192000" cy="891989"/>
          </a:xfrm>
        </p:spPr>
        <p:txBody>
          <a:bodyPr>
            <a:normAutofit/>
          </a:bodyPr>
          <a:lstStyle/>
          <a:p>
            <a:r>
              <a:rPr lang="fr-FR" sz="5400" b="1" dirty="0">
                <a:solidFill>
                  <a:schemeClr val="bg1"/>
                </a:solidFill>
              </a:rPr>
              <a:t>SOMMAIRE</a:t>
            </a:r>
          </a:p>
        </p:txBody>
      </p:sp>
      <p:sp>
        <p:nvSpPr>
          <p:cNvPr id="5" name="ZoneTexte 4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</a:t>
            </a:r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3694922" y="1648741"/>
            <a:ext cx="5225143" cy="44525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fr-FR" sz="2500" dirty="0"/>
              <a:t>Présentation du projet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500" dirty="0"/>
              <a:t>Contexte</a:t>
            </a:r>
          </a:p>
          <a:p>
            <a:pPr marL="800100" lvl="1" indent="-34290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fr-FR" sz="2500" dirty="0"/>
              <a:t>L’équipe</a:t>
            </a:r>
          </a:p>
          <a:p>
            <a:pPr marL="400050" indent="-400050">
              <a:spcAft>
                <a:spcPts val="1000"/>
              </a:spcAft>
              <a:buFont typeface="+mj-lt"/>
              <a:buAutoNum type="romanUcPeriod"/>
            </a:pPr>
            <a:r>
              <a:rPr lang="fr-FR" sz="2500" dirty="0"/>
              <a:t>Gestion de projet</a:t>
            </a:r>
          </a:p>
          <a:p>
            <a:pPr marL="400050" indent="-400050">
              <a:spcAft>
                <a:spcPts val="1000"/>
              </a:spcAft>
              <a:buFont typeface="+mj-lt"/>
              <a:buAutoNum type="romanUcPeriod"/>
            </a:pPr>
            <a:r>
              <a:rPr lang="fr-FR" sz="2500" dirty="0"/>
              <a:t>Solution proposée</a:t>
            </a:r>
          </a:p>
          <a:p>
            <a:pPr marL="400050" indent="-400050">
              <a:spcAft>
                <a:spcPts val="1000"/>
              </a:spcAft>
              <a:buFont typeface="+mj-lt"/>
              <a:buAutoNum type="romanUcPeriod"/>
            </a:pPr>
            <a:r>
              <a:rPr lang="fr-FR" sz="2500" dirty="0"/>
              <a:t>Démonstration 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2500" dirty="0"/>
              <a:t>Conclusion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500" dirty="0"/>
              <a:t>Atouts et difficultés rencontrées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500" dirty="0"/>
              <a:t>Perspectives d’évolution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500" dirty="0"/>
              <a:t>Bilan global</a:t>
            </a:r>
          </a:p>
        </p:txBody>
      </p:sp>
      <p:pic>
        <p:nvPicPr>
          <p:cNvPr id="12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6" name="Connecteur droit 5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994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000" b="1" dirty="0">
                <a:solidFill>
                  <a:schemeClr val="bg1"/>
                </a:solidFill>
              </a:rPr>
              <a:t>PRÉSENTATION DU PROJET</a:t>
            </a:r>
          </a:p>
        </p:txBody>
      </p:sp>
      <p:grpSp>
        <p:nvGrpSpPr>
          <p:cNvPr id="13" name="Groupe 12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3" name="Rectangle 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34817"/>
                  </a:solidFill>
                </a:rPr>
                <a:t>Présentation du projet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2050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/>
          <p:cNvSpPr txBox="1"/>
          <p:nvPr/>
        </p:nvSpPr>
        <p:spPr>
          <a:xfrm>
            <a:off x="386548" y="2035634"/>
            <a:ext cx="70249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Réalisation de 3 types d’écrans de veille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Type statique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Type dynamique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Type interactif</a:t>
            </a:r>
          </a:p>
          <a:p>
            <a:pPr lvl="1"/>
            <a:endParaRPr lang="fr-FR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Proposer un historique sur les lancements des différents écrans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Proposer des statistiques à partir de l’historique</a:t>
            </a: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16" name="Groupe 15"/>
          <p:cNvGrpSpPr/>
          <p:nvPr/>
        </p:nvGrpSpPr>
        <p:grpSpPr>
          <a:xfrm>
            <a:off x="2088897" y="1425525"/>
            <a:ext cx="7972901" cy="400110"/>
            <a:chOff x="1820106" y="1538779"/>
            <a:chExt cx="7972901" cy="400110"/>
          </a:xfrm>
        </p:grpSpPr>
        <p:sp>
          <p:nvSpPr>
            <p:cNvPr id="15" name="ZoneTexte 14"/>
            <p:cNvSpPr txBox="1"/>
            <p:nvPr/>
          </p:nvSpPr>
          <p:spPr>
            <a:xfrm>
              <a:off x="1820106" y="1538779"/>
              <a:ext cx="3123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Présentation du contexte</a:t>
              </a:r>
            </a:p>
          </p:txBody>
        </p:sp>
        <p:sp>
          <p:nvSpPr>
            <p:cNvPr id="18" name="ZoneTexte 17"/>
            <p:cNvSpPr txBox="1"/>
            <p:nvPr/>
          </p:nvSpPr>
          <p:spPr>
            <a:xfrm>
              <a:off x="6727314" y="1538779"/>
              <a:ext cx="30656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i="1" dirty="0"/>
                <a:t>Présentation de l’équipe</a:t>
              </a:r>
            </a:p>
          </p:txBody>
        </p:sp>
      </p:grpSp>
      <p:cxnSp>
        <p:nvCxnSpPr>
          <p:cNvPr id="20" name="Connecteur droit 19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4" name="Connecteur droit 23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9191" y="2171615"/>
            <a:ext cx="2506843" cy="1131259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0585" y="2171615"/>
            <a:ext cx="2609257" cy="1131259"/>
          </a:xfrm>
          <a:prstGeom prst="rect">
            <a:avLst/>
          </a:prstGeom>
        </p:spPr>
      </p:pic>
      <p:pic>
        <p:nvPicPr>
          <p:cNvPr id="26" name="Imag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2116" y="4270880"/>
            <a:ext cx="5512927" cy="18963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61619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000" b="1" dirty="0">
                <a:solidFill>
                  <a:schemeClr val="bg1"/>
                </a:solidFill>
              </a:rPr>
              <a:t>PRÉSENTATION DU PROJET</a:t>
            </a:r>
          </a:p>
        </p:txBody>
      </p:sp>
      <p:grpSp>
        <p:nvGrpSpPr>
          <p:cNvPr id="13" name="Groupe 12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3" name="Rectangle 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B0612"/>
                  </a:solidFill>
                </a:rPr>
                <a:t>Présentation</a:t>
              </a:r>
              <a:r>
                <a:rPr lang="fr-FR" b="1" dirty="0">
                  <a:solidFill>
                    <a:srgbClr val="D34817"/>
                  </a:solidFill>
                </a:rPr>
                <a:t> </a:t>
              </a:r>
              <a:r>
                <a:rPr lang="fr-FR" b="1" dirty="0">
                  <a:solidFill>
                    <a:srgbClr val="DB0612"/>
                  </a:solidFill>
                </a:rPr>
                <a:t>du</a:t>
              </a:r>
              <a:r>
                <a:rPr lang="fr-FR" b="1" dirty="0">
                  <a:solidFill>
                    <a:srgbClr val="D34817"/>
                  </a:solidFill>
                </a:rPr>
                <a:t> </a:t>
              </a:r>
              <a:r>
                <a:rPr lang="fr-FR" b="1" dirty="0">
                  <a:solidFill>
                    <a:srgbClr val="DB0612"/>
                  </a:solidFill>
                </a:rPr>
                <a:t>projet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2050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/>
          <p:cNvSpPr txBox="1"/>
          <p:nvPr/>
        </p:nvSpPr>
        <p:spPr>
          <a:xfrm>
            <a:off x="963867" y="4949107"/>
            <a:ext cx="2761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0070C0"/>
                </a:solidFill>
              </a:rPr>
              <a:t>Victor LOSSER</a:t>
            </a:r>
          </a:p>
          <a:p>
            <a:pPr algn="ctr"/>
            <a:r>
              <a:rPr lang="fr-FR" b="1" dirty="0">
                <a:solidFill>
                  <a:srgbClr val="DB0612"/>
                </a:solidFill>
              </a:rPr>
              <a:t>Chef de projet</a:t>
            </a:r>
          </a:p>
          <a:p>
            <a:pPr algn="ctr"/>
            <a:r>
              <a:rPr lang="fr-FR" dirty="0"/>
              <a:t>Egalement chargé de la programmation</a:t>
            </a:r>
          </a:p>
        </p:txBody>
      </p:sp>
      <p:pic>
        <p:nvPicPr>
          <p:cNvPr id="3074" name="Picture 2" descr="L’image contient peut-être : 1 personne, gros pla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1727" y="2415809"/>
            <a:ext cx="2370519" cy="239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4" b="6682"/>
          <a:stretch/>
        </p:blipFill>
        <p:spPr>
          <a:xfrm>
            <a:off x="1186254" y="2161567"/>
            <a:ext cx="2316450" cy="2768851"/>
          </a:xfrm>
          <a:prstGeom prst="rect">
            <a:avLst/>
          </a:prstGeom>
        </p:spPr>
      </p:pic>
      <p:sp>
        <p:nvSpPr>
          <p:cNvPr id="18" name="ZoneTexte 17"/>
          <p:cNvSpPr txBox="1"/>
          <p:nvPr/>
        </p:nvSpPr>
        <p:spPr>
          <a:xfrm>
            <a:off x="4306373" y="5014421"/>
            <a:ext cx="2761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0070C0"/>
                </a:solidFill>
              </a:rPr>
              <a:t>Yoann INQUIMBERT</a:t>
            </a:r>
          </a:p>
          <a:p>
            <a:pPr algn="ctr"/>
            <a:r>
              <a:rPr lang="fr-FR" dirty="0"/>
              <a:t>Chargé de la programmation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7463230" y="5014421"/>
            <a:ext cx="2761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0070C0"/>
                </a:solidFill>
              </a:rPr>
              <a:t>Sofiane BENSLIMANE</a:t>
            </a:r>
          </a:p>
          <a:p>
            <a:pPr algn="ctr"/>
            <a:r>
              <a:rPr lang="fr-FR" dirty="0"/>
              <a:t>Chargé de la réalisation des images</a:t>
            </a:r>
          </a:p>
          <a:p>
            <a:pPr algn="ctr"/>
            <a:r>
              <a:rPr lang="fr-FR" dirty="0"/>
              <a:t>Assistant programmation</a:t>
            </a:r>
          </a:p>
        </p:txBody>
      </p:sp>
      <p:pic>
        <p:nvPicPr>
          <p:cNvPr id="3076" name="Picture 4" descr="https://ent.cesi.fr/medias/photo/v_benslimane_1476882412375-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218" y="2415808"/>
            <a:ext cx="1793248" cy="239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23" name="Groupe 22"/>
          <p:cNvGrpSpPr/>
          <p:nvPr/>
        </p:nvGrpSpPr>
        <p:grpSpPr>
          <a:xfrm>
            <a:off x="2088897" y="1425525"/>
            <a:ext cx="7972901" cy="400110"/>
            <a:chOff x="1820106" y="1538779"/>
            <a:chExt cx="7972901" cy="400110"/>
          </a:xfrm>
        </p:grpSpPr>
        <p:sp>
          <p:nvSpPr>
            <p:cNvPr id="24" name="ZoneTexte 23"/>
            <p:cNvSpPr txBox="1"/>
            <p:nvPr/>
          </p:nvSpPr>
          <p:spPr>
            <a:xfrm>
              <a:off x="1820106" y="1538779"/>
              <a:ext cx="3123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i="1" dirty="0"/>
                <a:t>Présentation du contexte</a:t>
              </a: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6727314" y="1538779"/>
              <a:ext cx="30656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Présentation de l’équipe</a:t>
              </a:r>
            </a:p>
          </p:txBody>
        </p:sp>
      </p:grpSp>
      <p:cxnSp>
        <p:nvCxnSpPr>
          <p:cNvPr id="26" name="Connecteur droit 25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30" name="Connecteur droit 29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9092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GESTION DE PROJET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4319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b="1" dirty="0">
                  <a:solidFill>
                    <a:srgbClr val="DB0612"/>
                  </a:solidFill>
                </a:rPr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ZoneTexte 18"/>
          <p:cNvSpPr txBox="1"/>
          <p:nvPr/>
        </p:nvSpPr>
        <p:spPr>
          <a:xfrm>
            <a:off x="142682" y="1567543"/>
            <a:ext cx="398417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i="1" dirty="0"/>
              <a:t>      Répartition des tâches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159459"/>
              </p:ext>
            </p:extLst>
          </p:nvPr>
        </p:nvGraphicFramePr>
        <p:xfrm>
          <a:off x="924536" y="2557715"/>
          <a:ext cx="10342928" cy="32330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2866">
                  <a:extLst>
                    <a:ext uri="{9D8B030D-6E8A-4147-A177-3AD203B41FA5}">
                      <a16:colId xmlns:a16="http://schemas.microsoft.com/office/drawing/2014/main" val="2587536939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1107848119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2013426089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2068713024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512460993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1625510888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836873109"/>
                    </a:ext>
                  </a:extLst>
                </a:gridCol>
                <a:gridCol w="1292866">
                  <a:extLst>
                    <a:ext uri="{9D8B030D-6E8A-4147-A177-3AD203B41FA5}">
                      <a16:colId xmlns:a16="http://schemas.microsoft.com/office/drawing/2014/main" val="1602458688"/>
                    </a:ext>
                  </a:extLst>
                </a:gridCol>
              </a:tblGrid>
              <a:tr h="10730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fr-FR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Images PBM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Exia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Saver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Historique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Statistiques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Type</a:t>
                      </a:r>
                      <a:r>
                        <a:rPr lang="fr-FR" baseline="0" dirty="0"/>
                        <a:t> statique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Type dynamique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Type interactif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03005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Victor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585092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Yoann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326119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Sofiane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7986784"/>
                  </a:ext>
                </a:extLst>
              </a:tr>
            </a:tbl>
          </a:graphicData>
        </a:graphic>
      </p:graphicFrame>
      <p:sp>
        <p:nvSpPr>
          <p:cNvPr id="3" name="ZoneTexte 2"/>
          <p:cNvSpPr txBox="1"/>
          <p:nvPr/>
        </p:nvSpPr>
        <p:spPr>
          <a:xfrm>
            <a:off x="924536" y="3241894"/>
            <a:ext cx="1059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Personne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1377617" y="2616003"/>
            <a:ext cx="884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Tâches</a:t>
            </a:r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5" name="Connecteur droit 24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822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SOLUTION PROPOSÉE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9275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b="1" dirty="0">
                  <a:solidFill>
                    <a:srgbClr val="DB0612"/>
                  </a:solidFill>
                </a:rPr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3" name="Connecteur droit 22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e 23"/>
          <p:cNvGrpSpPr/>
          <p:nvPr/>
        </p:nvGrpSpPr>
        <p:grpSpPr>
          <a:xfrm>
            <a:off x="2088897" y="1425525"/>
            <a:ext cx="7972901" cy="400110"/>
            <a:chOff x="1820106" y="1538779"/>
            <a:chExt cx="7972901" cy="400110"/>
          </a:xfrm>
        </p:grpSpPr>
        <p:sp>
          <p:nvSpPr>
            <p:cNvPr id="25" name="ZoneTexte 24"/>
            <p:cNvSpPr txBox="1"/>
            <p:nvPr/>
          </p:nvSpPr>
          <p:spPr>
            <a:xfrm>
              <a:off x="1820106" y="1538779"/>
              <a:ext cx="3123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Outils et langage</a:t>
              </a:r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6727314" y="1538779"/>
              <a:ext cx="30656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i="1" dirty="0"/>
                <a:t>Architecture logicielle</a:t>
              </a:r>
            </a:p>
          </p:txBody>
        </p:sp>
      </p:grpSp>
      <p:cxnSp>
        <p:nvCxnSpPr>
          <p:cNvPr id="27" name="Connecteur droit 26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920" y="2234246"/>
            <a:ext cx="3565953" cy="119475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6953" y="4305235"/>
            <a:ext cx="2018622" cy="142221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6302" y="2080687"/>
            <a:ext cx="3861662" cy="1667536"/>
          </a:xfrm>
          <a:prstGeom prst="rect">
            <a:avLst/>
          </a:prstGeom>
        </p:spPr>
      </p:pic>
      <p:grpSp>
        <p:nvGrpSpPr>
          <p:cNvPr id="31" name="Groupe 30"/>
          <p:cNvGrpSpPr/>
          <p:nvPr/>
        </p:nvGrpSpPr>
        <p:grpSpPr>
          <a:xfrm>
            <a:off x="2987734" y="4249212"/>
            <a:ext cx="3659462" cy="2287164"/>
            <a:chOff x="-138009" y="2681395"/>
            <a:chExt cx="4453812" cy="2783633"/>
          </a:xfrm>
        </p:grpSpPr>
        <p:pic>
          <p:nvPicPr>
            <p:cNvPr id="5" name="Image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-138009" y="2681395"/>
              <a:ext cx="4453812" cy="2783633"/>
            </a:xfrm>
            <a:prstGeom prst="rect">
              <a:avLst/>
            </a:prstGeom>
          </p:spPr>
        </p:pic>
        <p:pic>
          <p:nvPicPr>
            <p:cNvPr id="29" name="Image 28"/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568385" y="3615043"/>
              <a:ext cx="845620" cy="845620"/>
            </a:xfrm>
            <a:prstGeom prst="rect">
              <a:avLst/>
            </a:prstGeom>
          </p:spPr>
        </p:pic>
      </p:grpSp>
      <p:cxnSp>
        <p:nvCxnSpPr>
          <p:cNvPr id="33" name="Connecteur droit avec flèche 32"/>
          <p:cNvCxnSpPr/>
          <p:nvPr/>
        </p:nvCxnSpPr>
        <p:spPr>
          <a:xfrm>
            <a:off x="2987734" y="3429000"/>
            <a:ext cx="884139" cy="8202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avec flèche 39"/>
          <p:cNvCxnSpPr/>
          <p:nvPr/>
        </p:nvCxnSpPr>
        <p:spPr>
          <a:xfrm flipV="1">
            <a:off x="5859624" y="3327061"/>
            <a:ext cx="516678" cy="88959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>
            <a:endCxn id="3" idx="0"/>
          </p:cNvCxnSpPr>
          <p:nvPr/>
        </p:nvCxnSpPr>
        <p:spPr>
          <a:xfrm>
            <a:off x="10237964" y="3771860"/>
            <a:ext cx="498300" cy="5333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7651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SOLUTION PROPOSÉE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9275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b="1" dirty="0">
                  <a:solidFill>
                    <a:srgbClr val="DB0612"/>
                  </a:solidFill>
                </a:rPr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3" name="Connecteur droit 22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e 27"/>
          <p:cNvGrpSpPr/>
          <p:nvPr/>
        </p:nvGrpSpPr>
        <p:grpSpPr>
          <a:xfrm>
            <a:off x="2088897" y="1425525"/>
            <a:ext cx="7972901" cy="400110"/>
            <a:chOff x="1820106" y="1538779"/>
            <a:chExt cx="7972901" cy="400110"/>
          </a:xfrm>
        </p:grpSpPr>
        <p:sp>
          <p:nvSpPr>
            <p:cNvPr id="29" name="ZoneTexte 28"/>
            <p:cNvSpPr txBox="1"/>
            <p:nvPr/>
          </p:nvSpPr>
          <p:spPr>
            <a:xfrm>
              <a:off x="1820106" y="1538779"/>
              <a:ext cx="3123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i="1" dirty="0"/>
                <a:t>Outils et langage</a:t>
              </a:r>
            </a:p>
          </p:txBody>
        </p:sp>
        <p:sp>
          <p:nvSpPr>
            <p:cNvPr id="30" name="ZoneTexte 29"/>
            <p:cNvSpPr txBox="1"/>
            <p:nvPr/>
          </p:nvSpPr>
          <p:spPr>
            <a:xfrm>
              <a:off x="6727314" y="1538779"/>
              <a:ext cx="30656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Architecture logicielle</a:t>
              </a:r>
            </a:p>
          </p:txBody>
        </p:sp>
      </p:grpSp>
      <p:cxnSp>
        <p:nvCxnSpPr>
          <p:cNvPr id="31" name="Connecteur droit 30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Image 31"/>
          <p:cNvPicPr/>
          <p:nvPr/>
        </p:nvPicPr>
        <p:blipFill>
          <a:blip r:embed="rId6"/>
          <a:stretch>
            <a:fillRect/>
          </a:stretch>
        </p:blipFill>
        <p:spPr>
          <a:xfrm>
            <a:off x="3215640" y="1947231"/>
            <a:ext cx="5760720" cy="458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3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g0.mxstatic.com/wallpapers/a51c9926015296961fc1913d203c025f_large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4563"/>
            <a:ext cx="12196976" cy="7623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Picture 4" descr="https://exia.cesi.fr/wp-content/themes/eice/assets/images/logo-header.png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DÉMONSTRATION</a:t>
            </a:r>
          </a:p>
        </p:txBody>
      </p:sp>
      <p:grpSp>
        <p:nvGrpSpPr>
          <p:cNvPr id="11" name="Groupe 10"/>
          <p:cNvGrpSpPr/>
          <p:nvPr/>
        </p:nvGrpSpPr>
        <p:grpSpPr>
          <a:xfrm>
            <a:off x="652479" y="989670"/>
            <a:ext cx="10782564" cy="370748"/>
            <a:chOff x="78873" y="997585"/>
            <a:chExt cx="10782564" cy="370748"/>
          </a:xfrm>
        </p:grpSpPr>
        <p:sp>
          <p:nvSpPr>
            <p:cNvPr id="12" name="Rectangle 11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496414" y="997585"/>
              <a:ext cx="16737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b="1" dirty="0">
                  <a:solidFill>
                    <a:srgbClr val="D34817"/>
                  </a:solidFill>
                </a:rPr>
                <a:t>Démonstration 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650849" y="997585"/>
              <a:ext cx="12105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Conclusion</a:t>
              </a:r>
              <a:endParaRPr lang="fr-FR" dirty="0"/>
            </a:p>
          </p:txBody>
        </p:sp>
      </p:grpSp>
      <p:pic>
        <p:nvPicPr>
          <p:cNvPr id="17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3" name="Connecteur droit 22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0025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919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4" descr="https://exia.cesi.fr/wp-content/themes/eice/assets/images/logo-head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82" y="98611"/>
            <a:ext cx="1391035" cy="72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-4"/>
            <a:ext cx="12192000" cy="891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5400" b="1" dirty="0">
                <a:solidFill>
                  <a:schemeClr val="bg1"/>
                </a:solidFill>
              </a:rPr>
              <a:t>CONCLUSION</a:t>
            </a:r>
          </a:p>
        </p:txBody>
      </p:sp>
      <p:grpSp>
        <p:nvGrpSpPr>
          <p:cNvPr id="12" name="Groupe 11"/>
          <p:cNvGrpSpPr/>
          <p:nvPr/>
        </p:nvGrpSpPr>
        <p:grpSpPr>
          <a:xfrm>
            <a:off x="652479" y="989670"/>
            <a:ext cx="10795388" cy="370748"/>
            <a:chOff x="78873" y="997585"/>
            <a:chExt cx="10795388" cy="370748"/>
          </a:xfrm>
        </p:grpSpPr>
        <p:sp>
          <p:nvSpPr>
            <p:cNvPr id="13" name="Rectangle 12"/>
            <p:cNvSpPr/>
            <p:nvPr/>
          </p:nvSpPr>
          <p:spPr>
            <a:xfrm>
              <a:off x="78873" y="997585"/>
              <a:ext cx="2335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Présentation du projet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80152" y="997585"/>
              <a:ext cx="18154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Gestion de projet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4826" y="999001"/>
              <a:ext cx="18977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Solution proposée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96414" y="997585"/>
              <a:ext cx="16451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fr-FR" dirty="0"/>
                <a:t>Démonstration</a:t>
              </a:r>
              <a:r>
                <a:rPr lang="fr-FR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650849" y="997585"/>
              <a:ext cx="12234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b="1" dirty="0">
                  <a:solidFill>
                    <a:srgbClr val="DB0612"/>
                  </a:solidFill>
                </a:rPr>
                <a:t>Conclusion</a:t>
              </a:r>
              <a:endParaRPr lang="fr-FR" b="1" dirty="0">
                <a:solidFill>
                  <a:srgbClr val="DB0612"/>
                </a:solidFill>
              </a:endParaRPr>
            </a:p>
          </p:txBody>
        </p:sp>
      </p:grpSp>
      <p:pic>
        <p:nvPicPr>
          <p:cNvPr id="18" name="Picture 2" descr="http://www.cti-commission.fr/IMG/png/cti-logo-baseline-rvb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075"/>
          <a:stretch/>
        </p:blipFill>
        <p:spPr bwMode="auto">
          <a:xfrm>
            <a:off x="0" y="6303839"/>
            <a:ext cx="773097" cy="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/>
                </a14:imgProps>
              </a:ext>
            </a:extLst>
          </a:blip>
          <a:stretch>
            <a:fillRect/>
          </a:stretch>
        </p:blipFill>
        <p:spPr>
          <a:xfrm>
            <a:off x="10216916" y="6214752"/>
            <a:ext cx="1950363" cy="643248"/>
          </a:xfrm>
          <a:prstGeom prst="rect">
            <a:avLst/>
          </a:prstGeom>
        </p:spPr>
      </p:pic>
      <p:grpSp>
        <p:nvGrpSpPr>
          <p:cNvPr id="3" name="Groupe 2"/>
          <p:cNvGrpSpPr/>
          <p:nvPr/>
        </p:nvGrpSpPr>
        <p:grpSpPr>
          <a:xfrm>
            <a:off x="1180234" y="1425907"/>
            <a:ext cx="9831531" cy="400110"/>
            <a:chOff x="142681" y="1567543"/>
            <a:chExt cx="9831531" cy="400110"/>
          </a:xfrm>
        </p:grpSpPr>
        <p:sp>
          <p:nvSpPr>
            <p:cNvPr id="19" name="ZoneTexte 18"/>
            <p:cNvSpPr txBox="1"/>
            <p:nvPr/>
          </p:nvSpPr>
          <p:spPr>
            <a:xfrm>
              <a:off x="142681" y="1567543"/>
              <a:ext cx="38881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b="1" i="1" dirty="0">
                  <a:solidFill>
                    <a:srgbClr val="FF6600"/>
                  </a:solidFill>
                </a:rPr>
                <a:t>Atouts et difficultés rencontrées</a:t>
              </a:r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4568695" y="1567543"/>
              <a:ext cx="30546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Perspectives d’évolution</a:t>
              </a:r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8161175" y="1567543"/>
              <a:ext cx="18130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i="1" dirty="0"/>
                <a:t>Bilan global</a:t>
              </a:r>
            </a:p>
          </p:txBody>
        </p:sp>
      </p:grpSp>
      <p:cxnSp>
        <p:nvCxnSpPr>
          <p:cNvPr id="5" name="Connecteur droit 4"/>
          <p:cNvCxnSpPr/>
          <p:nvPr/>
        </p:nvCxnSpPr>
        <p:spPr>
          <a:xfrm>
            <a:off x="577125" y="1392971"/>
            <a:ext cx="109964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/>
          <p:cNvSpPr txBox="1"/>
          <p:nvPr/>
        </p:nvSpPr>
        <p:spPr>
          <a:xfrm rot="16200000">
            <a:off x="9791971" y="207462"/>
            <a:ext cx="8919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402329" y="-138787"/>
            <a:ext cx="6678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6" name="ZoneTexte 25"/>
          <p:cNvSpPr txBox="1"/>
          <p:nvPr/>
        </p:nvSpPr>
        <p:spPr>
          <a:xfrm>
            <a:off x="11070200" y="-138787"/>
            <a:ext cx="1121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b="1" dirty="0">
                <a:solidFill>
                  <a:schemeClr val="bg1"/>
                </a:solidFill>
              </a:rPr>
              <a:t>10</a:t>
            </a:r>
          </a:p>
        </p:txBody>
      </p:sp>
      <p:cxnSp>
        <p:nvCxnSpPr>
          <p:cNvPr id="27" name="Connecteur droit 26"/>
          <p:cNvCxnSpPr/>
          <p:nvPr/>
        </p:nvCxnSpPr>
        <p:spPr>
          <a:xfrm>
            <a:off x="11064963" y="98611"/>
            <a:ext cx="0" cy="68489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/>
          <p:cNvSpPr txBox="1"/>
          <p:nvPr/>
        </p:nvSpPr>
        <p:spPr>
          <a:xfrm>
            <a:off x="921821" y="2255392"/>
            <a:ext cx="815983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200" b="1" dirty="0">
                <a:solidFill>
                  <a:srgbClr val="00B050"/>
                </a:solidFill>
              </a:rPr>
              <a:t>Atouts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Programmation en 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Faire face aux déconvenues (absences)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Première expérience sur Linux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200" b="1" dirty="0">
                <a:solidFill>
                  <a:srgbClr val="FF0000"/>
                </a:solidFill>
              </a:rPr>
              <a:t>Difficultés</a:t>
            </a:r>
            <a:r>
              <a:rPr lang="fr-FR" sz="2200" b="1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Long projet compliqué à comprendre au début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Temps (travail la nuit !!)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Gérer l’avancement du groupe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Insérer une personne dans le groupe qui n’a pas participé au début du projet</a:t>
            </a:r>
          </a:p>
        </p:txBody>
      </p:sp>
      <p:pic>
        <p:nvPicPr>
          <p:cNvPr id="29" name="Imag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4348" y="2485671"/>
            <a:ext cx="1307749" cy="1506527"/>
          </a:xfrm>
          <a:prstGeom prst="rect">
            <a:avLst/>
          </a:prstGeom>
        </p:spPr>
      </p:pic>
      <p:pic>
        <p:nvPicPr>
          <p:cNvPr id="30" name="Image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646" y="4562764"/>
            <a:ext cx="1267691" cy="126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421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range roug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446</Words>
  <Application>Microsoft Office PowerPoint</Application>
  <PresentationFormat>Grand écran</PresentationFormat>
  <Paragraphs>208</Paragraphs>
  <Slides>12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Mistral</vt:lpstr>
      <vt:lpstr>Wingdings</vt:lpstr>
      <vt:lpstr>Thème Office</vt:lpstr>
      <vt:lpstr>PROJET 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CONTEXTE</dc:title>
  <dc:creator>Victor Losser</dc:creator>
  <cp:lastModifiedBy>Victor Losser</cp:lastModifiedBy>
  <cp:revision>28</cp:revision>
  <dcterms:created xsi:type="dcterms:W3CDTF">2016-11-28T15:36:26Z</dcterms:created>
  <dcterms:modified xsi:type="dcterms:W3CDTF">2016-12-16T13:06:42Z</dcterms:modified>
</cp:coreProperties>
</file>

<file path=docProps/thumbnail.jpeg>
</file>